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3" r:id="rId7"/>
    <p:sldId id="260" r:id="rId8"/>
    <p:sldId id="259" r:id="rId9"/>
    <p:sldId id="265" r:id="rId10"/>
    <p:sldId id="264" r:id="rId11"/>
    <p:sldId id="266" r:id="rId1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27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solidFill>
                  <a:schemeClr val="bg1"/>
                </a:solidFill>
                <a:latin typeface="Arial Black" panose="020B0A04020102020204" pitchFamily="34" charset="0"/>
              </a:rPr>
              <a:t>SEICHE 2022</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3048000"/>
            <a:ext cx="8153400" cy="2590800"/>
          </a:xfrm>
        </p:spPr>
        <p:txBody>
          <a:bodyPr>
            <a:normAutofit fontScale="92500" lnSpcReduction="10000"/>
          </a:bodyPr>
          <a:lstStyle/>
          <a:p>
            <a:pPr algn="l"/>
            <a:r>
              <a:rPr lang="en-US" dirty="0" smtClean="0">
                <a:solidFill>
                  <a:schemeClr val="bg1"/>
                </a:solidFill>
                <a:latin typeface="Arial Black" panose="020B0A04020102020204" pitchFamily="34" charset="0"/>
              </a:rPr>
              <a:t>Instructor:   Paul Frommeyer</a:t>
            </a:r>
          </a:p>
          <a:p>
            <a:pPr algn="l"/>
            <a:endParaRPr lang="en-US" dirty="0" smtClean="0">
              <a:solidFill>
                <a:schemeClr val="bg1"/>
              </a:solidFill>
              <a:latin typeface="Arial Black" panose="020B0A04020102020204" pitchFamily="34" charset="0"/>
            </a:endParaRPr>
          </a:p>
          <a:p>
            <a:pPr algn="l"/>
            <a:r>
              <a:rPr lang="en-US" dirty="0" smtClean="0">
                <a:solidFill>
                  <a:schemeClr val="bg1"/>
                </a:solidFill>
                <a:latin typeface="Arial Black" panose="020B0A04020102020204" pitchFamily="34" charset="0"/>
              </a:rPr>
              <a:t>Corporate Sponsors</a:t>
            </a:r>
          </a:p>
          <a:p>
            <a:pPr algn="l"/>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DXC Technology</a:t>
            </a:r>
          </a:p>
          <a:p>
            <a:pPr algn="l"/>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PFC Networks</a:t>
            </a:r>
            <a:endParaRPr lang="en-US"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63562"/>
          </a:xfrm>
        </p:spPr>
        <p:txBody>
          <a:bodyPr/>
          <a:lstStyle/>
          <a:p>
            <a:r>
              <a:rPr lang="en-US" sz="2800" dirty="0" smtClean="0"/>
              <a:t>Our Microcontroller</a:t>
            </a:r>
            <a:endParaRPr lang="en-US" sz="2800" dirty="0"/>
          </a:p>
        </p:txBody>
      </p:sp>
      <p:sp>
        <p:nvSpPr>
          <p:cNvPr id="3" name="Content Placeholder 2"/>
          <p:cNvSpPr>
            <a:spLocks noGrp="1"/>
          </p:cNvSpPr>
          <p:nvPr>
            <p:ph idx="1"/>
          </p:nvPr>
        </p:nvSpPr>
        <p:spPr>
          <a:xfrm>
            <a:off x="457200" y="6248400"/>
            <a:ext cx="8229600" cy="495038"/>
          </a:xfrm>
        </p:spPr>
        <p:txBody>
          <a:bodyPr>
            <a:noAutofit/>
          </a:bodyPr>
          <a:lstStyle/>
          <a:p>
            <a:pPr marL="0" indent="0" algn="ctr">
              <a:buNone/>
            </a:pPr>
            <a:r>
              <a:rPr lang="en-US" sz="2400" dirty="0" smtClean="0">
                <a:latin typeface="Arial Black" panose="020B0A04020102020204" pitchFamily="34" charset="0"/>
              </a:rPr>
              <a:t>Hel-Tec </a:t>
            </a:r>
            <a:r>
              <a:rPr lang="en-US" sz="2400" dirty="0" err="1" smtClean="0">
                <a:latin typeface="Arial Black" panose="020B0A04020102020204" pitchFamily="34" charset="0"/>
              </a:rPr>
              <a:t>WiFi</a:t>
            </a:r>
            <a:r>
              <a:rPr lang="en-US" sz="2400" dirty="0" smtClean="0">
                <a:latin typeface="Arial Black" panose="020B0A04020102020204" pitchFamily="34" charset="0"/>
              </a:rPr>
              <a:t> Kit 32</a:t>
            </a:r>
            <a:endParaRPr lang="en-US" sz="2400" dirty="0">
              <a:latin typeface="Arial Black" panose="020B0A040201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699078" cy="537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1</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t>In next week’s exciting episode</a:t>
            </a:r>
          </a:p>
          <a:p>
            <a:r>
              <a:rPr lang="en-US" sz="2400" dirty="0" smtClean="0"/>
              <a:t>Connecting your microcontrollers to your laptops</a:t>
            </a:r>
          </a:p>
          <a:p>
            <a:r>
              <a:rPr lang="en-US" sz="2400" dirty="0" smtClean="0"/>
              <a:t>Arduino IDE Essentials</a:t>
            </a:r>
          </a:p>
          <a:p>
            <a:r>
              <a:rPr lang="en-US" sz="2400" dirty="0" smtClean="0"/>
              <a:t>History of </a:t>
            </a:r>
            <a:r>
              <a:rPr lang="en-US" sz="2400" dirty="0" err="1" smtClean="0"/>
              <a:t>Telcommunications</a:t>
            </a:r>
            <a:r>
              <a:rPr lang="en-US" sz="2400" dirty="0" smtClean="0"/>
              <a:t> and Networking</a:t>
            </a:r>
            <a:endParaRPr lang="en-US" sz="2400" dirty="0" smtClean="0"/>
          </a:p>
          <a:p>
            <a:pPr marL="0" indent="0">
              <a:buNone/>
            </a:pPr>
            <a:endParaRPr lang="en-US" dirty="0"/>
          </a:p>
        </p:txBody>
      </p:sp>
    </p:spTree>
    <p:extLst>
      <p:ext uri="{BB962C8B-B14F-4D97-AF65-F5344CB8AC3E}">
        <p14:creationId xmlns:p14="http://schemas.microsoft.com/office/powerpoint/2010/main" val="4093596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YOUR INSTRUCTOR</a:t>
            </a:r>
            <a:endParaRPr lang="en-US" sz="4800" dirty="0"/>
          </a:p>
        </p:txBody>
      </p:sp>
      <p:sp>
        <p:nvSpPr>
          <p:cNvPr id="3" name="Content Placeholder 2"/>
          <p:cNvSpPr>
            <a:spLocks noGrp="1"/>
          </p:cNvSpPr>
          <p:nvPr>
            <p:ph idx="1"/>
          </p:nvPr>
        </p:nvSpPr>
        <p:spPr>
          <a:xfrm>
            <a:off x="457200" y="1295400"/>
            <a:ext cx="8229600" cy="5334000"/>
          </a:xfrm>
        </p:spPr>
        <p:txBody>
          <a:bodyPr>
            <a:normAutofit fontScale="92500" lnSpcReduction="20000"/>
          </a:bodyPr>
          <a:lstStyle/>
          <a:p>
            <a:pPr marL="0" indent="0">
              <a:buNone/>
            </a:pPr>
            <a:r>
              <a:rPr lang="en-US" b="1" dirty="0" smtClean="0"/>
              <a:t>Career</a:t>
            </a:r>
          </a:p>
          <a:p>
            <a:r>
              <a:rPr lang="en-US" dirty="0" smtClean="0"/>
              <a:t>Computer Networking Architect (30+ </a:t>
            </a:r>
            <a:r>
              <a:rPr lang="en-US" dirty="0" err="1" smtClean="0"/>
              <a:t>yrs</a:t>
            </a:r>
            <a:r>
              <a:rPr lang="en-US" dirty="0" smtClean="0"/>
              <a:t>)</a:t>
            </a:r>
          </a:p>
          <a:p>
            <a:pPr lvl="1"/>
            <a:r>
              <a:rPr lang="en-US" sz="2600" dirty="0" smtClean="0"/>
              <a:t>Apple Computer     </a:t>
            </a:r>
            <a:r>
              <a:rPr lang="en-US" sz="2400" dirty="0" smtClean="0"/>
              <a:t>– </a:t>
            </a:r>
            <a:r>
              <a:rPr lang="en-US" sz="2600" dirty="0" smtClean="0"/>
              <a:t>Sony       </a:t>
            </a:r>
            <a:r>
              <a:rPr lang="en-US" sz="2400" dirty="0" smtClean="0"/>
              <a:t>–</a:t>
            </a:r>
            <a:r>
              <a:rPr lang="en-US" sz="2600" dirty="0" smtClean="0"/>
              <a:t> General Magic</a:t>
            </a:r>
          </a:p>
          <a:p>
            <a:pPr lvl="1"/>
            <a:r>
              <a:rPr lang="en-US" sz="2600" dirty="0" smtClean="0"/>
              <a:t>Cisco Systems            </a:t>
            </a:r>
            <a:r>
              <a:rPr lang="en-US" sz="2400" dirty="0" smtClean="0"/>
              <a:t>–</a:t>
            </a:r>
            <a:r>
              <a:rPr lang="en-US" sz="2600" dirty="0" smtClean="0"/>
              <a:t> HP/HPE/DXC </a:t>
            </a:r>
            <a:r>
              <a:rPr lang="en-US" sz="2600" dirty="0"/>
              <a:t>[</a:t>
            </a:r>
            <a:r>
              <a:rPr lang="en-US" sz="2600" dirty="0" smtClean="0"/>
              <a:t>current]</a:t>
            </a:r>
          </a:p>
          <a:p>
            <a:r>
              <a:rPr lang="en-US" dirty="0" smtClean="0"/>
              <a:t>Also Linux/Unix Sysadmin </a:t>
            </a:r>
          </a:p>
          <a:p>
            <a:r>
              <a:rPr lang="en-US" dirty="0" smtClean="0"/>
              <a:t>Also C developer (entry level)</a:t>
            </a:r>
          </a:p>
          <a:p>
            <a:r>
              <a:rPr lang="en-US" dirty="0" smtClean="0"/>
              <a:t>BS Computer Science, BS Philosophy</a:t>
            </a:r>
          </a:p>
          <a:p>
            <a:pPr marL="0" indent="0">
              <a:buNone/>
            </a:pPr>
            <a:r>
              <a:rPr lang="en-US" b="1" dirty="0" smtClean="0"/>
              <a:t>Personal</a:t>
            </a:r>
          </a:p>
          <a:p>
            <a:r>
              <a:rPr lang="en-US" sz="3000" dirty="0" err="1" smtClean="0"/>
              <a:t>Ubergeek</a:t>
            </a:r>
            <a:r>
              <a:rPr lang="en-US" sz="3000" dirty="0" smtClean="0"/>
              <a:t>-at-large</a:t>
            </a:r>
          </a:p>
          <a:p>
            <a:r>
              <a:rPr lang="en-US" sz="3000" dirty="0" smtClean="0"/>
              <a:t>Computers, electronics, woodworking</a:t>
            </a:r>
            <a:r>
              <a:rPr lang="en-US" dirty="0" smtClean="0"/>
              <a:t/>
            </a:r>
            <a:br>
              <a:rPr lang="en-US" dirty="0" smtClean="0"/>
            </a:br>
            <a:r>
              <a:rPr lang="en-US" sz="2600" dirty="0" smtClean="0"/>
              <a:t>- Electronics since 6</a:t>
            </a:r>
            <a:r>
              <a:rPr lang="en-US" sz="2600" baseline="30000" dirty="0" smtClean="0"/>
              <a:t>th</a:t>
            </a:r>
            <a:r>
              <a:rPr lang="en-US" sz="2600" dirty="0" smtClean="0"/>
              <a:t> grade</a:t>
            </a:r>
            <a:br>
              <a:rPr lang="en-US" sz="2600" dirty="0" smtClean="0"/>
            </a:br>
            <a:r>
              <a:rPr lang="en-US" sz="2600" dirty="0" smtClean="0"/>
              <a:t>- Computers </a:t>
            </a:r>
            <a:r>
              <a:rPr lang="en-US" sz="2600" dirty="0" err="1" smtClean="0"/>
              <a:t>sicne</a:t>
            </a:r>
            <a:r>
              <a:rPr lang="en-US" sz="2600" dirty="0" smtClean="0"/>
              <a:t> 7</a:t>
            </a:r>
            <a:r>
              <a:rPr lang="en-US" sz="2600" baseline="30000" dirty="0" smtClean="0"/>
              <a:t>th</a:t>
            </a:r>
            <a:r>
              <a:rPr lang="en-US" sz="2600" dirty="0" smtClean="0"/>
              <a:t> grade</a:t>
            </a:r>
          </a:p>
          <a:p>
            <a:endParaRPr lang="en-US" dirty="0"/>
          </a:p>
        </p:txBody>
      </p:sp>
    </p:spTree>
    <p:extLst>
      <p:ext uri="{BB962C8B-B14F-4D97-AF65-F5344CB8AC3E}">
        <p14:creationId xmlns:p14="http://schemas.microsoft.com/office/powerpoint/2010/main" val="2662214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“Lesson” 1 – Intro and Setup</a:t>
            </a:r>
            <a:endParaRPr lang="en-US" sz="3200" dirty="0"/>
          </a:p>
        </p:txBody>
      </p:sp>
      <p:sp>
        <p:nvSpPr>
          <p:cNvPr id="3" name="Content Placeholder 2"/>
          <p:cNvSpPr>
            <a:spLocks noGrp="1"/>
          </p:cNvSpPr>
          <p:nvPr>
            <p:ph idx="1"/>
          </p:nvPr>
        </p:nvSpPr>
        <p:spPr>
          <a:xfrm>
            <a:off x="457200" y="1600200"/>
            <a:ext cx="8229600" cy="5029200"/>
          </a:xfrm>
        </p:spPr>
        <p:txBody>
          <a:bodyPr>
            <a:normAutofit lnSpcReduction="10000"/>
          </a:bodyPr>
          <a:lstStyle/>
          <a:p>
            <a:pPr marL="0" indent="0">
              <a:buNone/>
            </a:pPr>
            <a:r>
              <a:rPr lang="en-US" b="1" dirty="0" smtClean="0"/>
              <a:t>Part A</a:t>
            </a:r>
          </a:p>
          <a:p>
            <a:r>
              <a:rPr lang="en-US" dirty="0" smtClean="0"/>
              <a:t>Introduction to class format</a:t>
            </a:r>
          </a:p>
          <a:p>
            <a:r>
              <a:rPr lang="en-US" dirty="0" smtClean="0"/>
              <a:t>Overview of lesson plan</a:t>
            </a:r>
          </a:p>
          <a:p>
            <a:r>
              <a:rPr lang="en-US" dirty="0" smtClean="0"/>
              <a:t>Presentation format (monitor, camera, screen, whiteboard)</a:t>
            </a:r>
          </a:p>
          <a:p>
            <a:r>
              <a:rPr lang="en-US" dirty="0" smtClean="0"/>
              <a:t>Inventory of Arduino kits</a:t>
            </a:r>
          </a:p>
          <a:p>
            <a:pPr marL="0" indent="0">
              <a:buNone/>
            </a:pPr>
            <a:r>
              <a:rPr lang="en-US" b="1" dirty="0" smtClean="0"/>
              <a:t>Part B</a:t>
            </a:r>
          </a:p>
          <a:p>
            <a:r>
              <a:rPr lang="en-US" dirty="0" smtClean="0"/>
              <a:t>Review of Laptop GUI operation</a:t>
            </a:r>
          </a:p>
          <a:p>
            <a:r>
              <a:rPr lang="en-US" dirty="0" smtClean="0"/>
              <a:t>Initial review of electricity basics</a:t>
            </a:r>
          </a:p>
          <a:p>
            <a:endParaRPr lang="en-US"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Class Format</a:t>
            </a:r>
            <a:br>
              <a:rPr lang="en-US" sz="3200" dirty="0" smtClean="0"/>
            </a:br>
            <a:r>
              <a:rPr lang="en-US" sz="3200" dirty="0" smtClean="0"/>
              <a:t>“Minimum needed to do cool stuff”</a:t>
            </a:r>
            <a:endParaRPr lang="en-US" sz="3200" dirty="0"/>
          </a:p>
        </p:txBody>
      </p:sp>
      <p:sp>
        <p:nvSpPr>
          <p:cNvPr id="3" name="Content Placeholder 2"/>
          <p:cNvSpPr>
            <a:spLocks noGrp="1"/>
          </p:cNvSpPr>
          <p:nvPr>
            <p:ph idx="1"/>
          </p:nvPr>
        </p:nvSpPr>
        <p:spPr>
          <a:xfrm>
            <a:off x="457200" y="1600200"/>
            <a:ext cx="8229600" cy="5029200"/>
          </a:xfrm>
        </p:spPr>
        <p:txBody>
          <a:bodyPr>
            <a:normAutofit fontScale="70000" lnSpcReduction="20000"/>
          </a:bodyPr>
          <a:lstStyle/>
          <a:p>
            <a:pPr marL="0" indent="0">
              <a:buNone/>
            </a:pPr>
            <a:r>
              <a:rPr lang="en-US" b="1" dirty="0" smtClean="0"/>
              <a:t>Goals</a:t>
            </a:r>
          </a:p>
          <a:p>
            <a:r>
              <a:rPr lang="en-US" dirty="0" smtClean="0"/>
              <a:t>Software installation</a:t>
            </a:r>
          </a:p>
          <a:p>
            <a:r>
              <a:rPr lang="en-US" dirty="0" smtClean="0"/>
              <a:t>Load software onto microcontroller</a:t>
            </a:r>
          </a:p>
          <a:p>
            <a:r>
              <a:rPr lang="en-US" dirty="0" smtClean="0"/>
              <a:t>Arduino software basics</a:t>
            </a:r>
          </a:p>
          <a:p>
            <a:r>
              <a:rPr lang="en-US" dirty="0" smtClean="0"/>
              <a:t>DC electricity basics</a:t>
            </a:r>
          </a:p>
          <a:p>
            <a:r>
              <a:rPr lang="en-US" dirty="0" smtClean="0"/>
              <a:t>Digital </a:t>
            </a:r>
            <a:r>
              <a:rPr lang="en-US" dirty="0" err="1" smtClean="0"/>
              <a:t>Multimeter</a:t>
            </a:r>
            <a:r>
              <a:rPr lang="en-US" dirty="0" smtClean="0"/>
              <a:t> (DMM) usage</a:t>
            </a:r>
          </a:p>
          <a:p>
            <a:r>
              <a:rPr lang="en-US" dirty="0" smtClean="0"/>
              <a:t>Electronic component basics</a:t>
            </a:r>
          </a:p>
          <a:p>
            <a:r>
              <a:rPr lang="en-US" dirty="0" smtClean="0"/>
              <a:t>Powering microcontrollers</a:t>
            </a:r>
          </a:p>
          <a:p>
            <a:r>
              <a:rPr lang="en-US" dirty="0" smtClean="0"/>
              <a:t>Connecting and using components and modules</a:t>
            </a:r>
          </a:p>
          <a:p>
            <a:r>
              <a:rPr lang="en-US" dirty="0" smtClean="0"/>
              <a:t>TL; DR – Use a microcontroller and connect things to it without blowing anything up</a:t>
            </a:r>
          </a:p>
          <a:p>
            <a:endParaRPr lang="en-US" dirty="0" smtClean="0"/>
          </a:p>
          <a:p>
            <a:pPr marL="0" indent="0">
              <a:buNone/>
            </a:pPr>
            <a:r>
              <a:rPr lang="en-US" b="1" dirty="0" smtClean="0"/>
              <a:t>To Be Avoided</a:t>
            </a:r>
          </a:p>
          <a:p>
            <a:r>
              <a:rPr lang="en-US" dirty="0" smtClean="0"/>
              <a:t>Lots of technical details (subsequent classes)</a:t>
            </a:r>
          </a:p>
          <a:p>
            <a:r>
              <a:rPr lang="en-US" dirty="0" smtClean="0"/>
              <a:t>Extensive math, computer science, or EE</a:t>
            </a:r>
          </a:p>
          <a:p>
            <a:endParaRPr lang="en-US" dirty="0"/>
          </a:p>
        </p:txBody>
      </p:sp>
    </p:spTree>
    <p:extLst>
      <p:ext uri="{BB962C8B-B14F-4D97-AF65-F5344CB8AC3E}">
        <p14:creationId xmlns:p14="http://schemas.microsoft.com/office/powerpoint/2010/main" val="3843337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3"/>
          </a:xfrm>
        </p:spPr>
        <p:txBody>
          <a:bodyPr/>
          <a:lstStyle/>
          <a:p>
            <a:r>
              <a:rPr lang="en-US" sz="2800" dirty="0" smtClean="0"/>
              <a:t>Example and Rant: What We Won’t Do</a:t>
            </a:r>
            <a:endParaRPr lang="en-US" sz="2800" dirty="0"/>
          </a:p>
        </p:txBody>
      </p:sp>
      <p:sp>
        <p:nvSpPr>
          <p:cNvPr id="3" name="Content Placeholder 2"/>
          <p:cNvSpPr>
            <a:spLocks noGrp="1"/>
          </p:cNvSpPr>
          <p:nvPr>
            <p:ph idx="1"/>
          </p:nvPr>
        </p:nvSpPr>
        <p:spPr>
          <a:xfrm>
            <a:off x="457200" y="5562600"/>
            <a:ext cx="8229600" cy="1066800"/>
          </a:xfrm>
        </p:spPr>
        <p:txBody>
          <a:bodyPr>
            <a:noAutofit/>
          </a:bodyPr>
          <a:lstStyle/>
          <a:p>
            <a:pPr marL="0" indent="0">
              <a:buNone/>
            </a:pPr>
            <a:r>
              <a:rPr lang="en-US" sz="1400" b="1" dirty="0" smtClean="0"/>
              <a:t>Traditional Approach</a:t>
            </a:r>
          </a:p>
          <a:p>
            <a:r>
              <a:rPr lang="en-US" sz="1400" dirty="0" smtClean="0"/>
              <a:t>Focus on irrelevant mathematics and other high level theory</a:t>
            </a:r>
          </a:p>
          <a:p>
            <a:r>
              <a:rPr lang="en-US" sz="1400" dirty="0" smtClean="0"/>
              <a:t>Obsessive memorization of information that can be easily and readily looked up</a:t>
            </a:r>
          </a:p>
          <a:p>
            <a:r>
              <a:rPr lang="en-US" sz="1400" dirty="0" smtClean="0"/>
              <a:t>Assumption that full and complete knowledge is required before something can be built</a:t>
            </a:r>
          </a:p>
          <a:p>
            <a:endParaRPr lang="en-US" sz="14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151883"/>
            <a:ext cx="2324538" cy="179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143001"/>
            <a:ext cx="3428999" cy="181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1" y="3092794"/>
            <a:ext cx="3962400" cy="2218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105151"/>
            <a:ext cx="4043242" cy="2228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710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639762"/>
          </a:xfrm>
        </p:spPr>
        <p:txBody>
          <a:bodyPr/>
          <a:lstStyle/>
          <a:p>
            <a:r>
              <a:rPr lang="en-US" sz="2800" dirty="0" smtClean="0"/>
              <a:t>The Maker and Hacker Approach</a:t>
            </a:r>
            <a:endParaRPr lang="en-US" sz="2800" dirty="0"/>
          </a:p>
        </p:txBody>
      </p:sp>
      <p:sp>
        <p:nvSpPr>
          <p:cNvPr id="3" name="Content Placeholder 2"/>
          <p:cNvSpPr>
            <a:spLocks noGrp="1"/>
          </p:cNvSpPr>
          <p:nvPr>
            <p:ph idx="1"/>
          </p:nvPr>
        </p:nvSpPr>
        <p:spPr>
          <a:xfrm>
            <a:off x="457200" y="3276600"/>
            <a:ext cx="8229600" cy="3429000"/>
          </a:xfrm>
          <a:ln w="28575">
            <a:solidFill>
              <a:schemeClr val="bg1">
                <a:lumMod val="65000"/>
              </a:schemeClr>
            </a:solidFill>
          </a:ln>
        </p:spPr>
        <p:txBody>
          <a:bodyPr>
            <a:noAutofit/>
          </a:bodyPr>
          <a:lstStyle/>
          <a:p>
            <a:pPr marL="0" indent="0">
              <a:buNone/>
            </a:pPr>
            <a:r>
              <a:rPr lang="en-US" sz="1200" b="1" dirty="0" smtClean="0"/>
              <a:t>The hacker culture is a subculture of individuals who enjoy the intellectual challenge of creatively overcoming the limitations of software systems to achieve novel and clever outcomes.[1] The act of engaging in activities (such as programming or other media[2]) in a spirit of playfulness and exploration is termed hacking. However, the defining characteristic of a hacker is not the activities performed themselves (e.g. programming), but how it is done[3] and whether it is exciting and meaningful.[2]</a:t>
            </a:r>
          </a:p>
          <a:p>
            <a:pPr marL="0" indent="0">
              <a:buNone/>
            </a:pPr>
            <a:r>
              <a:rPr lang="en-US" sz="1200" b="1" dirty="0" smtClean="0"/>
              <a:t>…</a:t>
            </a:r>
          </a:p>
          <a:p>
            <a:pPr marL="0" indent="0">
              <a:buNone/>
            </a:pPr>
            <a:r>
              <a:rPr lang="en-US" sz="1200" b="1" dirty="0" smtClean="0"/>
              <a:t>Richard Stallman explains about hackers who program:</a:t>
            </a:r>
          </a:p>
          <a:p>
            <a:pPr marL="400050" lvl="1" indent="0">
              <a:buNone/>
            </a:pPr>
            <a:r>
              <a:rPr lang="en-US" sz="1200" b="1" i="1" dirty="0" smtClean="0"/>
              <a:t>What they had in common was mainly love of excellence and programming. They wanted to make their programs that they used be as good as they could. They also wanted to make them do neat things. They wanted to be able to do something in a more exciting way than anyone believed possible and show "Look how wonderful this is. I bet you didn't believe this could be done."[7]</a:t>
            </a:r>
          </a:p>
          <a:p>
            <a:pPr marL="0" indent="0">
              <a:buNone/>
            </a:pPr>
            <a:endParaRPr lang="en-US" sz="1200" b="1" dirty="0" smtClean="0"/>
          </a:p>
          <a:p>
            <a:pPr marL="0" indent="0">
              <a:buNone/>
            </a:pPr>
            <a:r>
              <a:rPr lang="en-US" sz="1200" b="1" dirty="0" smtClean="0"/>
              <a:t>Hackers from this subculture tend to emphatically differentiate themselves from what they pejoratively call "crackers"; those who are generally referred to by media and members of the general public using the term "hacker", and whose primary focus‍—‌be it to malign or for malevolent purposes‍—‌lies in exploiting weaknesses in computer security.[8] </a:t>
            </a:r>
          </a:p>
          <a:p>
            <a:pPr marL="400050" lvl="1" indent="0">
              <a:buNone/>
            </a:pPr>
            <a:r>
              <a:rPr lang="en-US" sz="1100" b="1" dirty="0" smtClean="0"/>
              <a:t>– </a:t>
            </a:r>
            <a:r>
              <a:rPr lang="en-US" sz="1100" b="1" i="1" dirty="0" smtClean="0"/>
              <a:t>Wikipedia</a:t>
            </a:r>
          </a:p>
          <a:p>
            <a:pPr marL="0" indent="0">
              <a:buNone/>
            </a:pPr>
            <a:endParaRPr lang="en-US" sz="1200" dirty="0"/>
          </a:p>
        </p:txBody>
      </p:sp>
      <p:sp>
        <p:nvSpPr>
          <p:cNvPr id="8" name="Content Placeholder 2"/>
          <p:cNvSpPr txBox="1">
            <a:spLocks/>
          </p:cNvSpPr>
          <p:nvPr/>
        </p:nvSpPr>
        <p:spPr>
          <a:xfrm>
            <a:off x="467497" y="993378"/>
            <a:ext cx="8229600" cy="2207022"/>
          </a:xfrm>
          <a:prstGeom prst="rect">
            <a:avLst/>
          </a:prstGeom>
          <a:ln w="28575">
            <a:solidFill>
              <a:schemeClr val="bg1">
                <a:lumMod val="6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smtClean="0"/>
              <a:t>The maker culture is a contemporary subculture representing a technology-based extension of DIY culture that intersects with hardware-oriented parts of hacker culture and revels in the creation of new devices as well as tinkering with existing ones. The maker culture in general supports open-source hardware. Typical interests enjoyed by the maker culture include engineering-oriented pursuits such as electronics, robotics, 3-D printing, and the use of computer numeric control tools, as well as more traditional activities such as metalworking, woodworking, and, mainly, its predecessor, traditional arts and crafts.</a:t>
            </a:r>
          </a:p>
          <a:p>
            <a:pPr marL="0" indent="0">
              <a:buNone/>
            </a:pPr>
            <a:endParaRPr lang="en-US" sz="1200" b="1" dirty="0" smtClean="0"/>
          </a:p>
          <a:p>
            <a:pPr marL="0" indent="0">
              <a:buNone/>
            </a:pPr>
            <a:r>
              <a:rPr lang="en-US" sz="1200" b="1" dirty="0" smtClean="0"/>
              <a:t>The subculture stresses a cut-and-paste approach to standardized hobbyist technologies, and encourages cookbook re-use of designs published on websites and maker-oriented publications.[1][2] There is a strong focus on using and learning practical skills and applying them to reference designs. </a:t>
            </a:r>
          </a:p>
          <a:p>
            <a:pPr marL="400050" lvl="1" indent="0">
              <a:buNone/>
            </a:pPr>
            <a:r>
              <a:rPr lang="en-US" sz="1050" b="1" dirty="0" smtClean="0"/>
              <a:t>– </a:t>
            </a:r>
            <a:r>
              <a:rPr lang="en-US" sz="1050" b="1" i="1" dirty="0" smtClean="0"/>
              <a:t>Wikipedia</a:t>
            </a:r>
            <a:endParaRPr lang="en-US" sz="1050" i="1" dirty="0"/>
          </a:p>
        </p:txBody>
      </p:sp>
    </p:spTree>
    <p:extLst>
      <p:ext uri="{BB962C8B-B14F-4D97-AF65-F5344CB8AC3E}">
        <p14:creationId xmlns:p14="http://schemas.microsoft.com/office/powerpoint/2010/main" val="231085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54864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smtClean="0"/>
              <a:t>•    Installation of Arduino software</a:t>
            </a:r>
          </a:p>
          <a:p>
            <a:pPr marL="0" indent="0">
              <a:buNone/>
            </a:pPr>
            <a:r>
              <a:rPr lang="en-US" sz="900" b="1" dirty="0" smtClean="0"/>
              <a:t>•    Installation of ESP32 serial port drivers (Windows only)</a:t>
            </a:r>
          </a:p>
          <a:p>
            <a:pPr marL="0" indent="0">
              <a:buNone/>
            </a:pPr>
            <a:r>
              <a:rPr lang="en-US" sz="900" b="1" dirty="0" smtClean="0"/>
              <a:t>Lesson 2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Lesson 3 – IDE essentials</a:t>
            </a:r>
          </a:p>
          <a:p>
            <a:pPr marL="0" indent="0">
              <a:buNone/>
            </a:pPr>
            <a:r>
              <a:rPr lang="en-US" sz="900" b="1" dirty="0" smtClean="0"/>
              <a:t>•    Setting board type</a:t>
            </a:r>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a:t>
            </a:r>
          </a:p>
          <a:p>
            <a:pPr marL="0" indent="0">
              <a:buNone/>
            </a:pPr>
            <a:r>
              <a:rPr lang="en-US" sz="900" b="1" dirty="0" smtClean="0"/>
              <a:t>•    Basic Arduino sketch (program) structure</a:t>
            </a:r>
          </a:p>
          <a:p>
            <a:pPr marL="0" indent="0">
              <a:buNone/>
            </a:pPr>
            <a:r>
              <a:rPr lang="en-US" sz="900" b="1" dirty="0" smtClean="0"/>
              <a:t>Lesson 4 – Computer Data Formats</a:t>
            </a:r>
          </a:p>
          <a:p>
            <a:pPr marL="0" indent="0">
              <a:buNone/>
            </a:pPr>
            <a:r>
              <a:rPr lang="en-US" sz="900" b="1" dirty="0" smtClean="0"/>
              <a:t>•    Binary math</a:t>
            </a:r>
          </a:p>
          <a:p>
            <a:pPr marL="0" indent="0">
              <a:buNone/>
            </a:pPr>
            <a:r>
              <a:rPr lang="en-US" sz="900" b="1" dirty="0" smtClean="0"/>
              <a:t>•    Basic data types</a:t>
            </a:r>
          </a:p>
          <a:p>
            <a:pPr marL="0" indent="0">
              <a:buNone/>
            </a:pPr>
            <a:r>
              <a:rPr lang="en-US" sz="900" b="1" dirty="0" smtClean="0"/>
              <a:t>Lesson 5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Introduction to basic DMM functions and usage</a:t>
            </a:r>
          </a:p>
          <a:p>
            <a:pPr marL="0" indent="0">
              <a:buNone/>
            </a:pPr>
            <a:r>
              <a:rPr lang="en-US" sz="900" b="1" dirty="0" smtClean="0"/>
              <a:t>•    Series vs parallel circuits</a:t>
            </a:r>
          </a:p>
          <a:p>
            <a:pPr marL="0" indent="0">
              <a:buNone/>
            </a:pPr>
            <a:r>
              <a:rPr lang="en-US" sz="900" b="1" dirty="0" smtClean="0"/>
              <a:t>•    Ohm’s law</a:t>
            </a:r>
          </a:p>
          <a:p>
            <a:pPr marL="0" indent="0">
              <a:buNone/>
            </a:pPr>
            <a:r>
              <a:rPr lang="en-US" sz="900" b="1" dirty="0" smtClean="0"/>
              <a:t>Lesson 6 – Elementary Components</a:t>
            </a:r>
          </a:p>
          <a:p>
            <a:pPr marL="0" indent="0">
              <a:buNone/>
            </a:pPr>
            <a:r>
              <a:rPr lang="en-US" sz="900" b="1" dirty="0" smtClean="0"/>
              <a:t>•    Resistors</a:t>
            </a:r>
          </a:p>
          <a:p>
            <a:pPr marL="0" indent="0">
              <a:buNone/>
            </a:pPr>
            <a:r>
              <a:rPr lang="en-US" sz="900" b="1" dirty="0" smtClean="0"/>
              <a:t>•    Diodes and LED’s</a:t>
            </a:r>
          </a:p>
          <a:p>
            <a:pPr marL="0" indent="0">
              <a:buNone/>
            </a:pPr>
            <a:r>
              <a:rPr lang="en-US" sz="900" b="1" dirty="0" smtClean="0"/>
              <a:t>•    Capacitors: Electrolytic (polarized) vs non-electrolytic (non-polarized)</a:t>
            </a:r>
          </a:p>
          <a:p>
            <a:pPr marL="0" indent="0">
              <a:buNone/>
            </a:pPr>
            <a:r>
              <a:rPr lang="en-US" sz="900" b="1" dirty="0" smtClean="0"/>
              <a:t>•    Simplified transistor operation</a:t>
            </a:r>
          </a:p>
          <a:p>
            <a:pPr marL="0" indent="0">
              <a:buNone/>
            </a:pPr>
            <a:endParaRPr lang="en-US" sz="900" b="1"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900" b="1" dirty="0" smtClean="0"/>
              <a:t>Lesson 7 – ESP32 External power sources [may require 2 classes]</a:t>
            </a:r>
          </a:p>
          <a:p>
            <a:pPr marL="0" indent="0">
              <a:buNone/>
            </a:pPr>
            <a:r>
              <a:rPr lang="en-US" sz="900" b="1" dirty="0" smtClean="0"/>
              <a:t>•    Microcontroller board power requirements</a:t>
            </a:r>
          </a:p>
          <a:p>
            <a:pPr marL="0" indent="0">
              <a:buNone/>
            </a:pPr>
            <a:r>
              <a:rPr lang="en-US" sz="900" b="1" dirty="0" smtClean="0"/>
              <a:t>•    Board power input options</a:t>
            </a:r>
          </a:p>
          <a:p>
            <a:pPr marL="0" indent="0">
              <a:buNone/>
            </a:pPr>
            <a:r>
              <a:rPr lang="en-US" sz="900" b="1" dirty="0" smtClean="0"/>
              <a:t>•    Components with different voltage requirements</a:t>
            </a:r>
          </a:p>
          <a:p>
            <a:pPr marL="0" indent="0">
              <a:buNone/>
            </a:pPr>
            <a:r>
              <a:rPr lang="en-US" sz="900" b="1" dirty="0" smtClean="0"/>
              <a:t>•    External power circuit design</a:t>
            </a:r>
          </a:p>
          <a:p>
            <a:pPr marL="0" indent="0">
              <a:buNone/>
            </a:pPr>
            <a:r>
              <a:rPr lang="en-US" sz="900" b="1" dirty="0" smtClean="0"/>
              <a:t>Lesson 8 – Connecting LED’s to the ESP32 controller board</a:t>
            </a:r>
          </a:p>
          <a:p>
            <a:pPr marL="0" indent="0">
              <a:buNone/>
            </a:pPr>
            <a:r>
              <a:rPr lang="en-US" sz="900" b="1" dirty="0" smtClean="0"/>
              <a:t>•    Microcontroller pinouts and diagrams</a:t>
            </a:r>
          </a:p>
          <a:p>
            <a:pPr marL="0" indent="0">
              <a:buNone/>
            </a:pPr>
            <a:r>
              <a:rPr lang="en-US" sz="900" b="1" dirty="0" smtClean="0"/>
              <a:t>•    Different types of pins</a:t>
            </a:r>
          </a:p>
          <a:p>
            <a:pPr marL="0" indent="0">
              <a:buNone/>
            </a:pPr>
            <a:r>
              <a:rPr lang="en-US" sz="900" b="1" dirty="0" smtClean="0"/>
              <a:t>•    Analog input</a:t>
            </a:r>
          </a:p>
          <a:p>
            <a:pPr marL="0" indent="0">
              <a:buNone/>
            </a:pPr>
            <a:r>
              <a:rPr lang="en-US" sz="900" b="1" dirty="0" smtClean="0"/>
              <a:t>•    Digital Input</a:t>
            </a:r>
          </a:p>
          <a:p>
            <a:pPr marL="0" indent="0">
              <a:buNone/>
            </a:pPr>
            <a:r>
              <a:rPr lang="en-US" sz="900" b="1" dirty="0" smtClean="0"/>
              <a:t>•    Digital output</a:t>
            </a:r>
          </a:p>
          <a:p>
            <a:pPr marL="0" indent="0">
              <a:buNone/>
            </a:pPr>
            <a:r>
              <a:rPr lang="en-US" sz="900" b="1" dirty="0" smtClean="0"/>
              <a:t>•    LEDs, constant current, and dropping resistors</a:t>
            </a:r>
          </a:p>
          <a:p>
            <a:pPr marL="0" indent="0">
              <a:buNone/>
            </a:pPr>
            <a:r>
              <a:rPr lang="en-US" sz="900" b="1" dirty="0" smtClean="0"/>
              <a:t>Lesson 9 – Connecting smart LED strips</a:t>
            </a:r>
          </a:p>
          <a:p>
            <a:pPr marL="0" indent="0">
              <a:buNone/>
            </a:pPr>
            <a:r>
              <a:rPr lang="en-US" sz="900" b="1" dirty="0" smtClean="0"/>
              <a:t>•    Simplified serial communication protocols</a:t>
            </a:r>
          </a:p>
          <a:p>
            <a:pPr marL="0" indent="0">
              <a:buNone/>
            </a:pPr>
            <a:r>
              <a:rPr lang="en-US" sz="900" b="1" dirty="0" smtClean="0"/>
              <a:t>•    One-wire serial communication protocol</a:t>
            </a:r>
          </a:p>
          <a:p>
            <a:pPr marL="0" indent="0">
              <a:buNone/>
            </a:pPr>
            <a:r>
              <a:rPr lang="en-US" sz="900" b="1" dirty="0" smtClean="0"/>
              <a:t>•    Hardware vs software serial</a:t>
            </a:r>
          </a:p>
          <a:p>
            <a:pPr marL="0" indent="0">
              <a:buNone/>
            </a:pPr>
            <a:r>
              <a:rPr lang="en-US" sz="900" b="1" dirty="0" smtClean="0"/>
              <a:t>•    WS2812B and </a:t>
            </a:r>
            <a:r>
              <a:rPr lang="en-US" sz="900" b="1" dirty="0" err="1" smtClean="0"/>
              <a:t>Neopixel</a:t>
            </a:r>
            <a:r>
              <a:rPr lang="en-US" sz="900" b="1" dirty="0" smtClean="0"/>
              <a:t> connections</a:t>
            </a:r>
          </a:p>
          <a:p>
            <a:pPr marL="0" indent="0">
              <a:buNone/>
            </a:pPr>
            <a:r>
              <a:rPr lang="en-US" sz="900" b="1" dirty="0" smtClean="0"/>
              <a:t>•    External device power design</a:t>
            </a:r>
          </a:p>
          <a:p>
            <a:pPr marL="0" indent="0">
              <a:buNone/>
            </a:pPr>
            <a:r>
              <a:rPr lang="en-US" sz="900" b="1" dirty="0" smtClean="0"/>
              <a:t>Lesson 10 – Connecting Sensors</a:t>
            </a:r>
          </a:p>
          <a:p>
            <a:pPr marL="0" indent="0">
              <a:buNone/>
            </a:pPr>
            <a:r>
              <a:rPr lang="en-US" sz="900" b="1" dirty="0" smtClean="0"/>
              <a:t>•    I2C serial protocol</a:t>
            </a:r>
          </a:p>
          <a:p>
            <a:pPr marL="0" indent="0">
              <a:buNone/>
            </a:pPr>
            <a:r>
              <a:rPr lang="en-US" sz="900" b="1" dirty="0" smtClean="0"/>
              <a:t>•    I2C connections</a:t>
            </a:r>
          </a:p>
          <a:p>
            <a:pPr marL="0" indent="0">
              <a:buNone/>
            </a:pPr>
            <a:r>
              <a:rPr lang="en-US" sz="900" b="1" dirty="0" smtClean="0"/>
              <a:t>•    I2C sensor board power design</a:t>
            </a:r>
          </a:p>
          <a:p>
            <a:pPr marL="0" indent="0">
              <a:buNone/>
            </a:pPr>
            <a:r>
              <a:rPr lang="en-US" sz="900" b="1" dirty="0" smtClean="0"/>
              <a:t>•    I2C sensor external power design</a:t>
            </a:r>
          </a:p>
          <a:p>
            <a:pPr marL="0" indent="0">
              <a:buNone/>
            </a:pPr>
            <a:r>
              <a:rPr lang="en-US" sz="900" b="1" dirty="0" smtClean="0"/>
              <a:t>Lesson 11 – Connecting LCD and Matrix Displays</a:t>
            </a:r>
          </a:p>
          <a:p>
            <a:pPr marL="0" indent="0">
              <a:buNone/>
            </a:pPr>
            <a:r>
              <a:rPr lang="en-US" sz="900" b="1" dirty="0" smtClean="0"/>
              <a:t>•    The SPI serial protocol</a:t>
            </a:r>
          </a:p>
          <a:p>
            <a:pPr marL="0" indent="0">
              <a:buNone/>
            </a:pPr>
            <a:r>
              <a:rPr lang="en-US" sz="900" b="1" dirty="0" smtClean="0"/>
              <a:t>•    SPI connections</a:t>
            </a:r>
          </a:p>
          <a:p>
            <a:pPr marL="0" indent="0">
              <a:buNone/>
            </a:pPr>
            <a:r>
              <a:rPr lang="en-US" sz="900" b="1" dirty="0" smtClean="0"/>
              <a:t>•    SPI device external power design</a:t>
            </a:r>
          </a:p>
          <a:p>
            <a:pPr marL="0" indent="0">
              <a:buNone/>
            </a:pPr>
            <a:r>
              <a:rPr lang="en-US" sz="900" b="1" dirty="0" smtClean="0"/>
              <a:t>Lesson 12 – Connecting other sensors [time permitting]</a:t>
            </a:r>
          </a:p>
          <a:p>
            <a:pPr marL="0" indent="0">
              <a:buNone/>
            </a:pPr>
            <a:r>
              <a:rPr lang="en-US" sz="900" b="1" dirty="0" smtClean="0"/>
              <a:t>•    Connecting buttons</a:t>
            </a:r>
          </a:p>
          <a:p>
            <a:pPr marL="0" indent="0">
              <a:buNone/>
            </a:pPr>
            <a:r>
              <a:rPr lang="en-US" sz="900" b="1" dirty="0" smtClean="0"/>
              <a:t>•    Connecting potentiometers</a:t>
            </a:r>
          </a:p>
          <a:p>
            <a:pPr marL="0" indent="0">
              <a:buNone/>
            </a:pPr>
            <a:r>
              <a:rPr lang="en-US" sz="900" b="1" dirty="0" smtClean="0"/>
              <a:t>•    Reading buttons</a:t>
            </a:r>
          </a:p>
          <a:p>
            <a:pPr marL="0" indent="0">
              <a:buNone/>
            </a:pPr>
            <a:r>
              <a:rPr lang="en-US" sz="900" b="1" dirty="0" smtClean="0"/>
              <a:t>•    Reading potentiometers</a:t>
            </a:r>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3200" dirty="0" smtClean="0"/>
              <a:t>Arduino Kit Inventory</a:t>
            </a:r>
            <a:endParaRPr lang="en-US" sz="3200" dirty="0"/>
          </a:p>
        </p:txBody>
      </p:sp>
      <p:sp>
        <p:nvSpPr>
          <p:cNvPr id="3" name="Content Placeholder 2"/>
          <p:cNvSpPr>
            <a:spLocks noGrp="1"/>
          </p:cNvSpPr>
          <p:nvPr>
            <p:ph idx="1"/>
          </p:nvPr>
        </p:nvSpPr>
        <p:spPr>
          <a:xfrm>
            <a:off x="457200" y="990600"/>
            <a:ext cx="8229600" cy="5638800"/>
          </a:xfrm>
        </p:spPr>
        <p:txBody>
          <a:bodyPr>
            <a:noAutofit/>
          </a:bodyPr>
          <a:lstStyle/>
          <a:p>
            <a:pPr lvl="0"/>
            <a:r>
              <a:rPr lang="en-US" sz="900" b="1" dirty="0"/>
              <a:t>One (1) Flambeau blue tackle and project kit box with six (6) moveable plastic dividers</a:t>
            </a:r>
            <a:endParaRPr lang="en-US" sz="1400" dirty="0"/>
          </a:p>
          <a:p>
            <a:pPr lvl="1"/>
            <a:r>
              <a:rPr lang="en-US" sz="800" dirty="0"/>
              <a:t>Two dividers installed in upper tray</a:t>
            </a:r>
            <a:endParaRPr lang="en-US" sz="1200" dirty="0"/>
          </a:p>
          <a:p>
            <a:pPr lvl="1"/>
            <a:r>
              <a:rPr lang="en-US" sz="800" dirty="0"/>
              <a:t>Remaining dividers placed on bottom of kit box or in lid storage area</a:t>
            </a:r>
            <a:endParaRPr lang="en-US" sz="1200" dirty="0"/>
          </a:p>
          <a:p>
            <a:pPr lvl="0"/>
            <a:r>
              <a:rPr lang="en-US" sz="900" b="1" dirty="0"/>
              <a:t>ESP32 Microcontroller – Hel-Tec </a:t>
            </a:r>
            <a:r>
              <a:rPr lang="en-US" sz="900" b="1" dirty="0" err="1"/>
              <a:t>Wifi</a:t>
            </a:r>
            <a:r>
              <a:rPr lang="en-US" sz="900" b="1" dirty="0"/>
              <a:t> Kit 32</a:t>
            </a:r>
            <a:r>
              <a:rPr lang="en-US" sz="900" dirty="0"/>
              <a:t> : installed at edge of breadboard</a:t>
            </a:r>
            <a:endParaRPr lang="en-US" sz="1400" dirty="0"/>
          </a:p>
          <a:p>
            <a:pPr lvl="0"/>
            <a:r>
              <a:rPr lang="en-US" sz="900" b="1" dirty="0"/>
              <a:t>“Upgraded” breadboard kit</a:t>
            </a:r>
            <a:endParaRPr lang="en-US" sz="1400" dirty="0"/>
          </a:p>
          <a:p>
            <a:pPr lvl="1"/>
            <a:r>
              <a:rPr lang="en-US" sz="800" dirty="0"/>
              <a:t>Large rectangular plastic case : placed in bottom rear center of kit box</a:t>
            </a:r>
            <a:endParaRPr lang="en-US" sz="1200" dirty="0"/>
          </a:p>
          <a:p>
            <a:pPr lvl="1"/>
            <a:r>
              <a:rPr lang="en-US" sz="800" dirty="0"/>
              <a:t>DuPont Male-Male wires : placed in upper tray front</a:t>
            </a:r>
            <a:endParaRPr lang="en-US" sz="1200" dirty="0"/>
          </a:p>
          <a:p>
            <a:pPr lvl="1"/>
            <a:r>
              <a:rPr lang="en-US" sz="800" dirty="0"/>
              <a:t>DuPont Male-Female wires : placed in upper tray front</a:t>
            </a:r>
            <a:endParaRPr lang="en-US" sz="1200" dirty="0"/>
          </a:p>
          <a:p>
            <a:pPr lvl="1"/>
            <a:r>
              <a:rPr lang="en-US" sz="800" dirty="0"/>
              <a:t>DuPont Female-Female wires : placed in upper tray front</a:t>
            </a:r>
            <a:endParaRPr lang="en-US" sz="1200" dirty="0"/>
          </a:p>
          <a:p>
            <a:pPr lvl="1"/>
            <a:r>
              <a:rPr lang="en-US" sz="800" dirty="0"/>
              <a:t>Ceramic capacitors, electrolytic capacitors, diodes, transistors, photocells, RGB LED, low profile buttons, active buzzer : sorted and stored in blue clamshell case</a:t>
            </a:r>
            <a:endParaRPr lang="en-US" sz="1200" dirty="0"/>
          </a:p>
          <a:p>
            <a:pPr lvl="1"/>
            <a:r>
              <a:rPr lang="en-US" sz="800" dirty="0"/>
              <a:t>4N35 IC, 74HC595 IC, passive buzzer, one (1) low profile button : installed on breadboard</a:t>
            </a:r>
            <a:endParaRPr lang="en-US" sz="1200" dirty="0"/>
          </a:p>
          <a:p>
            <a:pPr lvl="1"/>
            <a:r>
              <a:rPr lang="en-US" sz="800" dirty="0"/>
              <a:t>7-13VDC breadboard power adapter : placed in middle tray right rear</a:t>
            </a:r>
            <a:endParaRPr lang="en-US" sz="1200" dirty="0"/>
          </a:p>
          <a:p>
            <a:pPr lvl="1"/>
            <a:r>
              <a:rPr lang="en-US" sz="800" dirty="0"/>
              <a:t>Resistor packs : placed in upper tray left rear</a:t>
            </a:r>
            <a:endParaRPr lang="en-US" sz="1200" dirty="0"/>
          </a:p>
          <a:p>
            <a:pPr lvl="1"/>
            <a:r>
              <a:rPr lang="en-US" sz="800" dirty="0"/>
              <a:t>LEDs : left in bag, stored in large rectangular plastic case</a:t>
            </a:r>
            <a:endParaRPr lang="en-US" sz="1200" dirty="0"/>
          </a:p>
          <a:p>
            <a:pPr lvl="1"/>
            <a:r>
              <a:rPr lang="en-US" sz="800" dirty="0"/>
              <a:t>Set of breadboard jumper wires : left in small plastic case, stored in large rectangular plastic case</a:t>
            </a:r>
            <a:endParaRPr lang="en-US" sz="1200" dirty="0"/>
          </a:p>
          <a:p>
            <a:pPr lvl="1"/>
            <a:r>
              <a:rPr lang="en-US" sz="800" dirty="0"/>
              <a:t>Two sets of long header pins : stored in large rectangular plastic case</a:t>
            </a:r>
            <a:endParaRPr lang="en-US" sz="1200" dirty="0"/>
          </a:p>
          <a:p>
            <a:pPr lvl="1"/>
            <a:r>
              <a:rPr lang="en-US" sz="800" dirty="0"/>
              <a:t>Resistor color code reference key : stored in large rectangular plastic case</a:t>
            </a:r>
            <a:endParaRPr lang="en-US" sz="1200" dirty="0"/>
          </a:p>
          <a:p>
            <a:pPr lvl="1"/>
            <a:r>
              <a:rPr lang="en-US" sz="800" dirty="0"/>
              <a:t>One (1) 830 series breadboard : placed in upper tray right rear</a:t>
            </a:r>
            <a:endParaRPr lang="en-US" sz="1200" dirty="0"/>
          </a:p>
          <a:p>
            <a:pPr lvl="0"/>
            <a:r>
              <a:rPr lang="en-US" sz="900" b="1" dirty="0"/>
              <a:t>Two (2) 1000uf electrolytic capacitors : stored in large rectangular plastic case</a:t>
            </a:r>
            <a:endParaRPr lang="en-US" sz="1400" dirty="0"/>
          </a:p>
          <a:p>
            <a:pPr lvl="0"/>
            <a:r>
              <a:rPr lang="en-US" sz="900" b="1" dirty="0"/>
              <a:t>Four (4) MAX7219 LED matrix displays on common carrier board : placed in upper tray right rear</a:t>
            </a:r>
            <a:endParaRPr lang="en-US" sz="1400" dirty="0"/>
          </a:p>
          <a:p>
            <a:pPr lvl="0"/>
            <a:r>
              <a:rPr lang="en-US" sz="900" b="1" dirty="0"/>
              <a:t>9VDC battery clip to 5.5/2.1mm plug : placed in middle tray center right</a:t>
            </a:r>
            <a:endParaRPr lang="en-US" sz="1400" dirty="0"/>
          </a:p>
          <a:p>
            <a:pPr lvl="0"/>
            <a:r>
              <a:rPr lang="en-US" sz="900" b="1" dirty="0"/>
              <a:t>Rotary encoder board and knob : Knob attached and assembly placed in middle tray left front</a:t>
            </a:r>
            <a:endParaRPr lang="en-US" sz="1400" dirty="0"/>
          </a:p>
          <a:p>
            <a:pPr lvl="0"/>
            <a:r>
              <a:rPr lang="en-US" sz="900" b="1" dirty="0"/>
              <a:t>10K ohm linear B rotary potentiometer and knob : Knob attached and assembly placed in middle tray left front</a:t>
            </a:r>
            <a:endParaRPr lang="en-US" sz="1400" dirty="0"/>
          </a:p>
          <a:p>
            <a:pPr lvl="0"/>
            <a:r>
              <a:rPr lang="en-US" sz="900" b="1" dirty="0"/>
              <a:t>120VAC to 5VDC 2000mA (2A) power supply adapter : Placed in bottom right of kit box</a:t>
            </a:r>
            <a:endParaRPr lang="en-US" sz="1400" dirty="0"/>
          </a:p>
          <a:p>
            <a:pPr lvl="0"/>
            <a:r>
              <a:rPr lang="en-US" sz="900" b="1" dirty="0"/>
              <a:t>One (1) 2-wire screw terminal to 5.5/2.1mm female jack adapter : Attached to power adapter plug</a:t>
            </a:r>
            <a:endParaRPr lang="en-US" sz="1400" dirty="0"/>
          </a:p>
          <a:p>
            <a:pPr lvl="0"/>
            <a:r>
              <a:rPr lang="en-US" sz="900" b="1" dirty="0"/>
              <a:t>One (1) WS2812B “</a:t>
            </a:r>
            <a:r>
              <a:rPr lang="en-US" sz="900" b="1" dirty="0" err="1"/>
              <a:t>Neopixel</a:t>
            </a:r>
            <a:r>
              <a:rPr lang="en-US" sz="900" b="1" dirty="0"/>
              <a:t>” programmable LED strip, 1 meter : placed in middle tray center</a:t>
            </a:r>
            <a:endParaRPr lang="en-US" sz="1400" dirty="0"/>
          </a:p>
          <a:p>
            <a:pPr lvl="0"/>
            <a:r>
              <a:rPr lang="en-US" sz="900" b="1" dirty="0"/>
              <a:t>One (1) Four-in-one multibit screwdriver : placed in upper tray left front</a:t>
            </a:r>
            <a:endParaRPr lang="en-US" sz="1400" dirty="0"/>
          </a:p>
          <a:p>
            <a:pPr lvl="0"/>
            <a:r>
              <a:rPr lang="en-US" sz="900" b="1" dirty="0"/>
              <a:t>One (1) Digital </a:t>
            </a:r>
            <a:r>
              <a:rPr lang="en-US" sz="900" b="1" dirty="0" err="1"/>
              <a:t>Multimeter</a:t>
            </a:r>
            <a:r>
              <a:rPr lang="en-US" sz="900" b="1" dirty="0"/>
              <a:t> (DMM) : placed in bottom left of kit box</a:t>
            </a:r>
            <a:endParaRPr lang="en-US" sz="1400" dirty="0"/>
          </a:p>
          <a:p>
            <a:pPr lvl="0"/>
            <a:r>
              <a:rPr lang="en-US" sz="900" b="1" dirty="0"/>
              <a:t>One (1) set of standard test leads for DMM : placed in middle tray left</a:t>
            </a:r>
            <a:endParaRPr lang="en-US" sz="1400" dirty="0"/>
          </a:p>
          <a:p>
            <a:pPr lvl="0"/>
            <a:r>
              <a:rPr lang="en-US" sz="900" b="1" dirty="0"/>
              <a:t>One (1) 9 volt DC battery : installed in DMM</a:t>
            </a:r>
            <a:endParaRPr lang="en-US" sz="1400" dirty="0"/>
          </a:p>
          <a:p>
            <a:pPr lvl="0"/>
            <a:r>
              <a:rPr lang="en-US" sz="900" b="1" dirty="0"/>
              <a:t>One (1) dual red/black banana jack to dual red/black alligator clip lead adapter : bottom left of kit box</a:t>
            </a:r>
            <a:endParaRPr lang="en-US" sz="1400" dirty="0"/>
          </a:p>
          <a:p>
            <a:pPr lvl="0"/>
            <a:r>
              <a:rPr lang="en-US" sz="900" b="1" dirty="0"/>
              <a:t>One (1) straight mini pliers with integral wire cutter : placed bottom center front of kit box</a:t>
            </a:r>
            <a:endParaRPr lang="en-US" sz="1400" dirty="0"/>
          </a:p>
          <a:p>
            <a:pPr lvl="0"/>
            <a:r>
              <a:rPr lang="en-US" sz="900" b="1" dirty="0"/>
              <a:t>Four (4) DuPont male to mini-grabber clip test leads, 1 red, 1 black, 2 multicolor: middle tray center</a:t>
            </a:r>
            <a:endParaRPr lang="en-US" sz="1400" dirty="0"/>
          </a:p>
          <a:p>
            <a:pPr lvl="0"/>
            <a:r>
              <a:rPr lang="en-US" sz="900" b="1" dirty="0"/>
              <a:t>One (1) USB-A male to micro-USB male adapter cable : placed in upper tray</a:t>
            </a:r>
            <a:endParaRPr lang="en-US" sz="1400" dirty="0"/>
          </a:p>
          <a:p>
            <a:endParaRPr lang="en-US" sz="1000" dirty="0"/>
          </a:p>
        </p:txBody>
      </p:sp>
    </p:spTree>
    <p:extLst>
      <p:ext uri="{BB962C8B-B14F-4D97-AF65-F5344CB8AC3E}">
        <p14:creationId xmlns:p14="http://schemas.microsoft.com/office/powerpoint/2010/main" val="3963716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Our Microcontroller</a:t>
            </a:r>
            <a:r>
              <a:rPr lang="en-US" sz="3200" dirty="0" smtClean="0"/>
              <a:t/>
            </a:r>
            <a:br>
              <a:rPr lang="en-US" sz="3200" dirty="0" smtClean="0"/>
            </a:br>
            <a:r>
              <a:rPr lang="en-US" sz="3200" dirty="0" smtClean="0"/>
              <a:t>Hel-</a:t>
            </a:r>
            <a:r>
              <a:rPr lang="en-US" sz="3200" dirty="0" err="1" smtClean="0"/>
              <a:t>tec</a:t>
            </a:r>
            <a:r>
              <a:rPr lang="en-US" sz="3200" dirty="0" smtClean="0"/>
              <a:t> </a:t>
            </a:r>
            <a:r>
              <a:rPr lang="en-US" sz="3200" dirty="0" err="1" smtClean="0"/>
              <a:t>WiFi</a:t>
            </a:r>
            <a:r>
              <a:rPr lang="en-US" sz="3200" dirty="0" smtClean="0"/>
              <a:t> Kit 32</a:t>
            </a:r>
            <a:endParaRPr lang="en-US" sz="3200" dirty="0"/>
          </a:p>
        </p:txBody>
      </p:sp>
      <p:sp>
        <p:nvSpPr>
          <p:cNvPr id="3" name="Content Placeholder 2"/>
          <p:cNvSpPr>
            <a:spLocks noGrp="1"/>
          </p:cNvSpPr>
          <p:nvPr>
            <p:ph idx="1"/>
          </p:nvPr>
        </p:nvSpPr>
        <p:spPr>
          <a:xfrm>
            <a:off x="457200" y="1524000"/>
            <a:ext cx="8229600" cy="5105400"/>
          </a:xfrm>
        </p:spPr>
        <p:txBody>
          <a:bodyPr>
            <a:normAutofit fontScale="77500" lnSpcReduction="20000"/>
          </a:bodyPr>
          <a:lstStyle/>
          <a:p>
            <a:pPr marL="0" indent="0">
              <a:buNone/>
            </a:pPr>
            <a:r>
              <a:rPr lang="en-US" b="1" dirty="0" smtClean="0"/>
              <a:t>Quick Specs</a:t>
            </a:r>
          </a:p>
          <a:p>
            <a:r>
              <a:rPr lang="en-US" dirty="0" smtClean="0"/>
              <a:t>ESP32 – 32 bit processor</a:t>
            </a:r>
          </a:p>
          <a:p>
            <a:r>
              <a:rPr lang="en-US" dirty="0" smtClean="0"/>
              <a:t>Arduino IDE compatible</a:t>
            </a:r>
          </a:p>
          <a:p>
            <a:r>
              <a:rPr lang="en-US" dirty="0" smtClean="0"/>
              <a:t>Built in monochrome OLED display</a:t>
            </a:r>
          </a:p>
          <a:p>
            <a:r>
              <a:rPr lang="en-US" dirty="0" smtClean="0"/>
              <a:t>3.3V DC power</a:t>
            </a:r>
          </a:p>
          <a:p>
            <a:r>
              <a:rPr lang="en-US" dirty="0" smtClean="0"/>
              <a:t>Integral touch sensor capability</a:t>
            </a:r>
          </a:p>
          <a:p>
            <a:r>
              <a:rPr lang="en-US" dirty="0" smtClean="0"/>
              <a:t>Integral battery charging circuitry</a:t>
            </a:r>
          </a:p>
          <a:p>
            <a:r>
              <a:rPr lang="en-US" dirty="0" smtClean="0"/>
              <a:t>Integral </a:t>
            </a:r>
            <a:r>
              <a:rPr lang="en-US" dirty="0" err="1" smtClean="0"/>
              <a:t>WiFi</a:t>
            </a:r>
            <a:r>
              <a:rPr lang="en-US" dirty="0" smtClean="0"/>
              <a:t> and Bluetooth capability</a:t>
            </a:r>
          </a:p>
          <a:p>
            <a:endParaRPr lang="en-US" dirty="0" smtClean="0"/>
          </a:p>
          <a:p>
            <a:pPr marL="0" indent="0">
              <a:buNone/>
            </a:pPr>
            <a:r>
              <a:rPr lang="en-US" b="1" dirty="0" smtClean="0"/>
              <a:t>Advantages</a:t>
            </a:r>
          </a:p>
          <a:p>
            <a:r>
              <a:rPr lang="en-US" dirty="0" smtClean="0"/>
              <a:t>Built in OLED reduces display learning curve</a:t>
            </a:r>
          </a:p>
          <a:p>
            <a:r>
              <a:rPr lang="en-US" dirty="0" smtClean="0"/>
              <a:t>ESP32 is powerful with lots of room for software code</a:t>
            </a:r>
          </a:p>
          <a:p>
            <a:r>
              <a:rPr lang="en-US" dirty="0" smtClean="0"/>
              <a:t>Built-in </a:t>
            </a:r>
            <a:r>
              <a:rPr lang="en-US" dirty="0" err="1" smtClean="0"/>
              <a:t>WiFi</a:t>
            </a:r>
            <a:r>
              <a:rPr lang="en-US" dirty="0" smtClean="0"/>
              <a:t> allows for web controlled software</a:t>
            </a:r>
          </a:p>
          <a:p>
            <a:endParaRPr lang="en-US" dirty="0"/>
          </a:p>
        </p:txBody>
      </p:sp>
    </p:spTree>
    <p:extLst>
      <p:ext uri="{BB962C8B-B14F-4D97-AF65-F5344CB8AC3E}">
        <p14:creationId xmlns:p14="http://schemas.microsoft.com/office/powerpoint/2010/main" val="1987744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TotalTime>
  <Words>1591</Words>
  <Application>Microsoft Office PowerPoint</Application>
  <PresentationFormat>On-screen Show (4:3)</PresentationFormat>
  <Paragraphs>183</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SEICHE 2022 Introduction to Arduino</vt:lpstr>
      <vt:lpstr>YOUR INSTRUCTOR</vt:lpstr>
      <vt:lpstr>“Lesson” 1 – Intro and Setup</vt:lpstr>
      <vt:lpstr>Class Format “Minimum needed to do cool stuff”</vt:lpstr>
      <vt:lpstr>Example and Rant: What We Won’t Do</vt:lpstr>
      <vt:lpstr>The Maker and Hacker Approach</vt:lpstr>
      <vt:lpstr>Lesson Plan Overview</vt:lpstr>
      <vt:lpstr>Arduino Kit Inventory</vt:lpstr>
      <vt:lpstr>Our Microcontroller Hel-tec WiFi Kit 32</vt:lpstr>
      <vt:lpstr>Our Microcontroller</vt:lpstr>
      <vt:lpstr>Formal End of Lesson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12</cp:revision>
  <cp:lastPrinted>2022-02-01T15:40:25Z</cp:lastPrinted>
  <dcterms:created xsi:type="dcterms:W3CDTF">2022-02-01T06:18:00Z</dcterms:created>
  <dcterms:modified xsi:type="dcterms:W3CDTF">2022-02-08T17:56:19Z</dcterms:modified>
</cp:coreProperties>
</file>